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74" r:id="rId5"/>
    <p:sldId id="273" r:id="rId6"/>
    <p:sldId id="260" r:id="rId7"/>
    <p:sldId id="264" r:id="rId8"/>
    <p:sldId id="263" r:id="rId9"/>
    <p:sldId id="275" r:id="rId10"/>
    <p:sldId id="276" r:id="rId11"/>
    <p:sldId id="277" r:id="rId12"/>
    <p:sldId id="266" r:id="rId13"/>
    <p:sldId id="265" r:id="rId14"/>
    <p:sldId id="278" r:id="rId15"/>
    <p:sldId id="267" r:id="rId16"/>
    <p:sldId id="279" r:id="rId17"/>
    <p:sldId id="280" r:id="rId18"/>
    <p:sldId id="272" r:id="rId19"/>
    <p:sldId id="26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6CE9B7-02D6-4FE3-9787-27FC6A6C77AB}">
          <p14:sldIdLst>
            <p14:sldId id="256"/>
            <p14:sldId id="258"/>
            <p14:sldId id="259"/>
            <p14:sldId id="274"/>
            <p14:sldId id="273"/>
            <p14:sldId id="260"/>
            <p14:sldId id="264"/>
            <p14:sldId id="263"/>
            <p14:sldId id="275"/>
            <p14:sldId id="276"/>
            <p14:sldId id="277"/>
            <p14:sldId id="266"/>
            <p14:sldId id="265"/>
            <p14:sldId id="278"/>
            <p14:sldId id="267"/>
            <p14:sldId id="279"/>
            <p14:sldId id="280"/>
            <p14:sldId id="272"/>
            <p14:sldId id="26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hra AlMousa" initials="ZM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245" autoAdjust="0"/>
  </p:normalViewPr>
  <p:slideViewPr>
    <p:cSldViewPr>
      <p:cViewPr varScale="1">
        <p:scale>
          <a:sx n="87" d="100"/>
          <a:sy n="87" d="100"/>
        </p:scale>
        <p:origin x="-106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D5C67C-9663-4A05-896A-AD08194E436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86ED02-F2C9-4271-9974-B38DF302742F}">
      <dgm:prSet phldrT="[Text]" custT="1"/>
      <dgm:spPr/>
      <dgm:t>
        <a:bodyPr/>
        <a:lstStyle/>
        <a:p>
          <a:pPr rtl="1"/>
          <a:r>
            <a:rPr lang="ar-KW" sz="2800" dirty="0" smtClean="0"/>
            <a:t>الإعلان عن فتح باب الترشح لعضوية مجلس إدارة الشخص المرخص له</a:t>
          </a:r>
          <a:endParaRPr lang="en-US" sz="2800" dirty="0"/>
        </a:p>
      </dgm:t>
    </dgm:pt>
    <dgm:pt modelId="{BA3C2018-AE36-4C7D-9DD0-BF8ED03EE63F}" type="parTrans" cxnId="{0C738B7F-2462-4476-BFA6-5C7E0A8D62B3}">
      <dgm:prSet/>
      <dgm:spPr/>
      <dgm:t>
        <a:bodyPr/>
        <a:lstStyle/>
        <a:p>
          <a:endParaRPr lang="en-US"/>
        </a:p>
      </dgm:t>
    </dgm:pt>
    <dgm:pt modelId="{E88462AF-BDAA-457F-A50A-4583103C09CF}" type="sibTrans" cxnId="{0C738B7F-2462-4476-BFA6-5C7E0A8D62B3}">
      <dgm:prSet/>
      <dgm:spPr/>
      <dgm:t>
        <a:bodyPr/>
        <a:lstStyle/>
        <a:p>
          <a:endParaRPr lang="en-US"/>
        </a:p>
      </dgm:t>
    </dgm:pt>
    <dgm:pt modelId="{AAA7510D-917F-4B74-89C0-EBC684DD9C53}">
      <dgm:prSet phldrT="[Text]" custT="1"/>
      <dgm:spPr/>
      <dgm:t>
        <a:bodyPr/>
        <a:lstStyle/>
        <a:p>
          <a:r>
            <a:rPr lang="ar-KW" sz="2800" dirty="0" smtClean="0"/>
            <a:t>التقدم للهيئة بطلبات الترشح </a:t>
          </a:r>
          <a:endParaRPr lang="en-US" sz="2800" dirty="0"/>
        </a:p>
      </dgm:t>
    </dgm:pt>
    <dgm:pt modelId="{36CADEB5-9447-4EE1-98FF-3F09289875D4}" type="parTrans" cxnId="{E0A1361F-66E7-4272-8889-13BE3D6C236D}">
      <dgm:prSet/>
      <dgm:spPr/>
      <dgm:t>
        <a:bodyPr/>
        <a:lstStyle/>
        <a:p>
          <a:endParaRPr lang="en-US"/>
        </a:p>
      </dgm:t>
    </dgm:pt>
    <dgm:pt modelId="{CCF872A4-EBB3-45DB-B223-2C5026CE7D9E}" type="sibTrans" cxnId="{E0A1361F-66E7-4272-8889-13BE3D6C236D}">
      <dgm:prSet/>
      <dgm:spPr/>
      <dgm:t>
        <a:bodyPr/>
        <a:lstStyle/>
        <a:p>
          <a:endParaRPr lang="en-US"/>
        </a:p>
      </dgm:t>
    </dgm:pt>
    <dgm:pt modelId="{0E1FA886-3F48-47D3-8BD2-763B9A20C732}">
      <dgm:prSet phldrT="[Text]" custT="1"/>
      <dgm:spPr/>
      <dgm:t>
        <a:bodyPr/>
        <a:lstStyle/>
        <a:p>
          <a:r>
            <a:rPr lang="ar-KW" sz="2800" dirty="0" smtClean="0"/>
            <a:t>دراسة طلبات الترشح وإخطارالشخص المرخص له بقرار الهيئة  </a:t>
          </a:r>
        </a:p>
      </dgm:t>
    </dgm:pt>
    <dgm:pt modelId="{8D7B44F6-DAE7-4D80-9616-DF9726397612}" type="parTrans" cxnId="{4BB5B6D8-890D-493C-8B90-A7C924BD87E4}">
      <dgm:prSet/>
      <dgm:spPr/>
      <dgm:t>
        <a:bodyPr/>
        <a:lstStyle/>
        <a:p>
          <a:endParaRPr lang="en-US"/>
        </a:p>
      </dgm:t>
    </dgm:pt>
    <dgm:pt modelId="{2CB92275-06F7-46A9-8B81-C868C38914B2}" type="sibTrans" cxnId="{4BB5B6D8-890D-493C-8B90-A7C924BD87E4}">
      <dgm:prSet/>
      <dgm:spPr/>
      <dgm:t>
        <a:bodyPr/>
        <a:lstStyle/>
        <a:p>
          <a:endParaRPr lang="en-US"/>
        </a:p>
      </dgm:t>
    </dgm:pt>
    <dgm:pt modelId="{2F3DAE64-F228-436D-AA62-9E72BB23F071}">
      <dgm:prSet phldrT="[Text]" custT="1"/>
      <dgm:spPr/>
      <dgm:t>
        <a:bodyPr/>
        <a:lstStyle/>
        <a:p>
          <a:pPr rtl="1"/>
          <a:r>
            <a:rPr lang="ar-KW" sz="2800" dirty="0" smtClean="0"/>
            <a:t>التأشير في سجل الهيئة</a:t>
          </a:r>
        </a:p>
      </dgm:t>
    </dgm:pt>
    <dgm:pt modelId="{E839E031-AD0B-49FE-8839-BFE2769F0744}" type="parTrans" cxnId="{D19BC663-7498-4790-BF48-67DD47F32F3D}">
      <dgm:prSet/>
      <dgm:spPr/>
      <dgm:t>
        <a:bodyPr/>
        <a:lstStyle/>
        <a:p>
          <a:endParaRPr lang="en-US"/>
        </a:p>
      </dgm:t>
    </dgm:pt>
    <dgm:pt modelId="{9812D55A-8902-4EDC-834F-43C2B9A4D9CC}" type="sibTrans" cxnId="{D19BC663-7498-4790-BF48-67DD47F32F3D}">
      <dgm:prSet/>
      <dgm:spPr/>
      <dgm:t>
        <a:bodyPr/>
        <a:lstStyle/>
        <a:p>
          <a:endParaRPr lang="en-US"/>
        </a:p>
      </dgm:t>
    </dgm:pt>
    <dgm:pt modelId="{91AD49F4-3724-49D0-88AD-DA1C7CA5C957}" type="pres">
      <dgm:prSet presAssocID="{8CD5C67C-9663-4A05-896A-AD08194E4367}" presName="linearFlow" presStyleCnt="0">
        <dgm:presLayoutVars>
          <dgm:resizeHandles val="exact"/>
        </dgm:presLayoutVars>
      </dgm:prSet>
      <dgm:spPr/>
    </dgm:pt>
    <dgm:pt modelId="{CDA458D9-9E2C-4DDB-9E3F-DE557FD3B640}" type="pres">
      <dgm:prSet presAssocID="{2E86ED02-F2C9-4271-9974-B38DF302742F}" presName="node" presStyleLbl="node1" presStyleIdx="0" presStyleCnt="4" custScaleX="194160" custLinFactNeighborX="636" custLinFactNeighborY="23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9139B-77DF-4AE3-ADA5-7280FC55862E}" type="pres">
      <dgm:prSet presAssocID="{E88462AF-BDAA-457F-A50A-4583103C09CF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A14905E-D82E-437D-98A1-820D9190E25C}" type="pres">
      <dgm:prSet presAssocID="{E88462AF-BDAA-457F-A50A-4583103C09CF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2C2636A7-6A1E-4F8F-BCEE-9DA28739B3A5}" type="pres">
      <dgm:prSet presAssocID="{AAA7510D-917F-4B74-89C0-EBC684DD9C53}" presName="node" presStyleLbl="node1" presStyleIdx="1" presStyleCnt="4" custScaleX="194160" custLinFactNeighborX="-1160" custLinFactNeighborY="-4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C3DC1-FDE1-4F74-9C59-0AEDF08A4F14}" type="pres">
      <dgm:prSet presAssocID="{CCF872A4-EBB3-45DB-B223-2C5026CE7D9E}" presName="sibTrans" presStyleLbl="sibTrans2D1" presStyleIdx="1" presStyleCnt="3"/>
      <dgm:spPr/>
      <dgm:t>
        <a:bodyPr/>
        <a:lstStyle/>
        <a:p>
          <a:endParaRPr lang="en-US"/>
        </a:p>
      </dgm:t>
    </dgm:pt>
    <dgm:pt modelId="{5C53ACFA-49B6-4324-AF37-D9C655C384D7}" type="pres">
      <dgm:prSet presAssocID="{CCF872A4-EBB3-45DB-B223-2C5026CE7D9E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BE3F917C-CA4C-4257-BF3D-0A8412D28585}" type="pres">
      <dgm:prSet presAssocID="{0E1FA886-3F48-47D3-8BD2-763B9A20C732}" presName="node" presStyleLbl="node1" presStyleIdx="2" presStyleCnt="4" custScaleX="1941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3AF0E-BBB1-4EBF-A2A7-EF08AFEC98B0}" type="pres">
      <dgm:prSet presAssocID="{2CB92275-06F7-46A9-8B81-C868C38914B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4A6D73CA-EC45-43CA-8B28-9B3BE96B8580}" type="pres">
      <dgm:prSet presAssocID="{2CB92275-06F7-46A9-8B81-C868C38914B2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876A0D52-02E8-4B86-BE00-D26AE3382D42}" type="pres">
      <dgm:prSet presAssocID="{2F3DAE64-F228-436D-AA62-9E72BB23F071}" presName="node" presStyleLbl="node1" presStyleIdx="3" presStyleCnt="4" custScaleX="190187" custLinFactNeighborX="-1160" custLinFactNeighborY="-8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5698BC-1FAA-4A6A-BEC3-395D848EC71D}" type="presOf" srcId="{0E1FA886-3F48-47D3-8BD2-763B9A20C732}" destId="{BE3F917C-CA4C-4257-BF3D-0A8412D28585}" srcOrd="0" destOrd="0" presId="urn:microsoft.com/office/officeart/2005/8/layout/process2"/>
    <dgm:cxn modelId="{F965ED9C-DB0E-4506-8AA7-B022C8A70EA7}" type="presOf" srcId="{2CB92275-06F7-46A9-8B81-C868C38914B2}" destId="{4663AF0E-BBB1-4EBF-A2A7-EF08AFEC98B0}" srcOrd="0" destOrd="0" presId="urn:microsoft.com/office/officeart/2005/8/layout/process2"/>
    <dgm:cxn modelId="{DD4B361A-D78C-4509-BB2D-82F961889720}" type="presOf" srcId="{2E86ED02-F2C9-4271-9974-B38DF302742F}" destId="{CDA458D9-9E2C-4DDB-9E3F-DE557FD3B640}" srcOrd="0" destOrd="0" presId="urn:microsoft.com/office/officeart/2005/8/layout/process2"/>
    <dgm:cxn modelId="{6FEAA297-BF9F-4F8D-9EFE-7769B8BAA7B3}" type="presOf" srcId="{2F3DAE64-F228-436D-AA62-9E72BB23F071}" destId="{876A0D52-02E8-4B86-BE00-D26AE3382D42}" srcOrd="0" destOrd="0" presId="urn:microsoft.com/office/officeart/2005/8/layout/process2"/>
    <dgm:cxn modelId="{4BB5B6D8-890D-493C-8B90-A7C924BD87E4}" srcId="{8CD5C67C-9663-4A05-896A-AD08194E4367}" destId="{0E1FA886-3F48-47D3-8BD2-763B9A20C732}" srcOrd="2" destOrd="0" parTransId="{8D7B44F6-DAE7-4D80-9616-DF9726397612}" sibTransId="{2CB92275-06F7-46A9-8B81-C868C38914B2}"/>
    <dgm:cxn modelId="{51F2ACFA-137B-41EC-9FE7-059A61FBFD22}" type="presOf" srcId="{CCF872A4-EBB3-45DB-B223-2C5026CE7D9E}" destId="{5C53ACFA-49B6-4324-AF37-D9C655C384D7}" srcOrd="1" destOrd="0" presId="urn:microsoft.com/office/officeart/2005/8/layout/process2"/>
    <dgm:cxn modelId="{C157A9C3-5B78-467F-B073-0ADAD7983133}" type="presOf" srcId="{E88462AF-BDAA-457F-A50A-4583103C09CF}" destId="{5A14905E-D82E-437D-98A1-820D9190E25C}" srcOrd="1" destOrd="0" presId="urn:microsoft.com/office/officeart/2005/8/layout/process2"/>
    <dgm:cxn modelId="{67F315AB-9883-400A-BA30-B7CD0A89A5C0}" type="presOf" srcId="{AAA7510D-917F-4B74-89C0-EBC684DD9C53}" destId="{2C2636A7-6A1E-4F8F-BCEE-9DA28739B3A5}" srcOrd="0" destOrd="0" presId="urn:microsoft.com/office/officeart/2005/8/layout/process2"/>
    <dgm:cxn modelId="{A7F654F8-62BF-4EC7-880D-B18E4C866C57}" type="presOf" srcId="{CCF872A4-EBB3-45DB-B223-2C5026CE7D9E}" destId="{925C3DC1-FDE1-4F74-9C59-0AEDF08A4F14}" srcOrd="0" destOrd="0" presId="urn:microsoft.com/office/officeart/2005/8/layout/process2"/>
    <dgm:cxn modelId="{D19BC663-7498-4790-BF48-67DD47F32F3D}" srcId="{8CD5C67C-9663-4A05-896A-AD08194E4367}" destId="{2F3DAE64-F228-436D-AA62-9E72BB23F071}" srcOrd="3" destOrd="0" parTransId="{E839E031-AD0B-49FE-8839-BFE2769F0744}" sibTransId="{9812D55A-8902-4EDC-834F-43C2B9A4D9CC}"/>
    <dgm:cxn modelId="{E0A1361F-66E7-4272-8889-13BE3D6C236D}" srcId="{8CD5C67C-9663-4A05-896A-AD08194E4367}" destId="{AAA7510D-917F-4B74-89C0-EBC684DD9C53}" srcOrd="1" destOrd="0" parTransId="{36CADEB5-9447-4EE1-98FF-3F09289875D4}" sibTransId="{CCF872A4-EBB3-45DB-B223-2C5026CE7D9E}"/>
    <dgm:cxn modelId="{0C738B7F-2462-4476-BFA6-5C7E0A8D62B3}" srcId="{8CD5C67C-9663-4A05-896A-AD08194E4367}" destId="{2E86ED02-F2C9-4271-9974-B38DF302742F}" srcOrd="0" destOrd="0" parTransId="{BA3C2018-AE36-4C7D-9DD0-BF8ED03EE63F}" sibTransId="{E88462AF-BDAA-457F-A50A-4583103C09CF}"/>
    <dgm:cxn modelId="{EFB1C13E-2530-40AF-9C30-CEE6D895286C}" type="presOf" srcId="{8CD5C67C-9663-4A05-896A-AD08194E4367}" destId="{91AD49F4-3724-49D0-88AD-DA1C7CA5C957}" srcOrd="0" destOrd="0" presId="urn:microsoft.com/office/officeart/2005/8/layout/process2"/>
    <dgm:cxn modelId="{ECE7C35E-5B77-4F89-B883-6C3A79267165}" type="presOf" srcId="{2CB92275-06F7-46A9-8B81-C868C38914B2}" destId="{4A6D73CA-EC45-43CA-8B28-9B3BE96B8580}" srcOrd="1" destOrd="0" presId="urn:microsoft.com/office/officeart/2005/8/layout/process2"/>
    <dgm:cxn modelId="{B20DB258-15C0-45F6-9C06-BC33D410393D}" type="presOf" srcId="{E88462AF-BDAA-457F-A50A-4583103C09CF}" destId="{57A9139B-77DF-4AE3-ADA5-7280FC55862E}" srcOrd="0" destOrd="0" presId="urn:microsoft.com/office/officeart/2005/8/layout/process2"/>
    <dgm:cxn modelId="{BFAD407A-A801-4508-AD09-547676461E90}" type="presParOf" srcId="{91AD49F4-3724-49D0-88AD-DA1C7CA5C957}" destId="{CDA458D9-9E2C-4DDB-9E3F-DE557FD3B640}" srcOrd="0" destOrd="0" presId="urn:microsoft.com/office/officeart/2005/8/layout/process2"/>
    <dgm:cxn modelId="{869E659E-6B64-470E-9E56-3B6B676E7C65}" type="presParOf" srcId="{91AD49F4-3724-49D0-88AD-DA1C7CA5C957}" destId="{57A9139B-77DF-4AE3-ADA5-7280FC55862E}" srcOrd="1" destOrd="0" presId="urn:microsoft.com/office/officeart/2005/8/layout/process2"/>
    <dgm:cxn modelId="{8AE265C9-4431-41CC-ADBF-7071413FEA7B}" type="presParOf" srcId="{57A9139B-77DF-4AE3-ADA5-7280FC55862E}" destId="{5A14905E-D82E-437D-98A1-820D9190E25C}" srcOrd="0" destOrd="0" presId="urn:microsoft.com/office/officeart/2005/8/layout/process2"/>
    <dgm:cxn modelId="{B6DAB237-E0DE-4CC1-B160-81DC03AD2903}" type="presParOf" srcId="{91AD49F4-3724-49D0-88AD-DA1C7CA5C957}" destId="{2C2636A7-6A1E-4F8F-BCEE-9DA28739B3A5}" srcOrd="2" destOrd="0" presId="urn:microsoft.com/office/officeart/2005/8/layout/process2"/>
    <dgm:cxn modelId="{DC3AE643-B1C8-4ABE-A31A-75A749141996}" type="presParOf" srcId="{91AD49F4-3724-49D0-88AD-DA1C7CA5C957}" destId="{925C3DC1-FDE1-4F74-9C59-0AEDF08A4F14}" srcOrd="3" destOrd="0" presId="urn:microsoft.com/office/officeart/2005/8/layout/process2"/>
    <dgm:cxn modelId="{EE66DAFA-47CB-4181-BFF3-D383A0510A2B}" type="presParOf" srcId="{925C3DC1-FDE1-4F74-9C59-0AEDF08A4F14}" destId="{5C53ACFA-49B6-4324-AF37-D9C655C384D7}" srcOrd="0" destOrd="0" presId="urn:microsoft.com/office/officeart/2005/8/layout/process2"/>
    <dgm:cxn modelId="{59E57722-99A9-445E-9908-04750A6194EC}" type="presParOf" srcId="{91AD49F4-3724-49D0-88AD-DA1C7CA5C957}" destId="{BE3F917C-CA4C-4257-BF3D-0A8412D28585}" srcOrd="4" destOrd="0" presId="urn:microsoft.com/office/officeart/2005/8/layout/process2"/>
    <dgm:cxn modelId="{AA196A2C-198D-4A8E-8E0C-6A767502F75D}" type="presParOf" srcId="{91AD49F4-3724-49D0-88AD-DA1C7CA5C957}" destId="{4663AF0E-BBB1-4EBF-A2A7-EF08AFEC98B0}" srcOrd="5" destOrd="0" presId="urn:microsoft.com/office/officeart/2005/8/layout/process2"/>
    <dgm:cxn modelId="{C8322F17-7E4C-4807-9311-71905867F5DF}" type="presParOf" srcId="{4663AF0E-BBB1-4EBF-A2A7-EF08AFEC98B0}" destId="{4A6D73CA-EC45-43CA-8B28-9B3BE96B8580}" srcOrd="0" destOrd="0" presId="urn:microsoft.com/office/officeart/2005/8/layout/process2"/>
    <dgm:cxn modelId="{DE7FCF94-D4F7-4CA4-B810-C2405B606B8A}" type="presParOf" srcId="{91AD49F4-3724-49D0-88AD-DA1C7CA5C957}" destId="{876A0D52-02E8-4B86-BE00-D26AE3382D42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D5C67C-9663-4A05-896A-AD08194E4367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E86ED02-F2C9-4271-9974-B38DF302742F}">
      <dgm:prSet phldrT="[Text]" custT="1"/>
      <dgm:spPr/>
      <dgm:t>
        <a:bodyPr/>
        <a:lstStyle/>
        <a:p>
          <a:r>
            <a:rPr lang="ar-KW" sz="2800" dirty="0" smtClean="0"/>
            <a:t>التقدم للهيئة بطلب ترشح للوظائف واجبة التسجيل</a:t>
          </a:r>
          <a:endParaRPr lang="en-US" sz="2800" dirty="0"/>
        </a:p>
      </dgm:t>
    </dgm:pt>
    <dgm:pt modelId="{BA3C2018-AE36-4C7D-9DD0-BF8ED03EE63F}" type="parTrans" cxnId="{0C738B7F-2462-4476-BFA6-5C7E0A8D62B3}">
      <dgm:prSet/>
      <dgm:spPr/>
      <dgm:t>
        <a:bodyPr/>
        <a:lstStyle/>
        <a:p>
          <a:endParaRPr lang="en-US"/>
        </a:p>
      </dgm:t>
    </dgm:pt>
    <dgm:pt modelId="{E88462AF-BDAA-457F-A50A-4583103C09CF}" type="sibTrans" cxnId="{0C738B7F-2462-4476-BFA6-5C7E0A8D62B3}">
      <dgm:prSet/>
      <dgm:spPr/>
      <dgm:t>
        <a:bodyPr/>
        <a:lstStyle/>
        <a:p>
          <a:endParaRPr lang="en-US"/>
        </a:p>
      </dgm:t>
    </dgm:pt>
    <dgm:pt modelId="{0E1FA886-3F48-47D3-8BD2-763B9A20C732}">
      <dgm:prSet phldrT="[Text]" custT="1"/>
      <dgm:spPr/>
      <dgm:t>
        <a:bodyPr/>
        <a:lstStyle/>
        <a:p>
          <a:r>
            <a:rPr lang="ar-KW" sz="2800" dirty="0" smtClean="0"/>
            <a:t>دراسة طلب الترشح وإخطارالشخص المرخص له بقرار الهيئة  </a:t>
          </a:r>
        </a:p>
      </dgm:t>
    </dgm:pt>
    <dgm:pt modelId="{8D7B44F6-DAE7-4D80-9616-DF9726397612}" type="parTrans" cxnId="{4BB5B6D8-890D-493C-8B90-A7C924BD87E4}">
      <dgm:prSet/>
      <dgm:spPr/>
      <dgm:t>
        <a:bodyPr/>
        <a:lstStyle/>
        <a:p>
          <a:endParaRPr lang="en-US"/>
        </a:p>
      </dgm:t>
    </dgm:pt>
    <dgm:pt modelId="{2CB92275-06F7-46A9-8B81-C868C38914B2}" type="sibTrans" cxnId="{4BB5B6D8-890D-493C-8B90-A7C924BD87E4}">
      <dgm:prSet/>
      <dgm:spPr/>
      <dgm:t>
        <a:bodyPr/>
        <a:lstStyle/>
        <a:p>
          <a:endParaRPr lang="en-US"/>
        </a:p>
      </dgm:t>
    </dgm:pt>
    <dgm:pt modelId="{2F3DAE64-F228-436D-AA62-9E72BB23F071}">
      <dgm:prSet phldrT="[Text]" custT="1"/>
      <dgm:spPr/>
      <dgm:t>
        <a:bodyPr/>
        <a:lstStyle/>
        <a:p>
          <a:r>
            <a:rPr lang="ar-KW" sz="2800" dirty="0" smtClean="0"/>
            <a:t>التقدم بطلب تعديل البيانات لدى سجل الشخص المرخص له</a:t>
          </a:r>
        </a:p>
      </dgm:t>
    </dgm:pt>
    <dgm:pt modelId="{9812D55A-8902-4EDC-834F-43C2B9A4D9CC}" type="sibTrans" cxnId="{D19BC663-7498-4790-BF48-67DD47F32F3D}">
      <dgm:prSet/>
      <dgm:spPr/>
      <dgm:t>
        <a:bodyPr/>
        <a:lstStyle/>
        <a:p>
          <a:endParaRPr lang="en-US"/>
        </a:p>
      </dgm:t>
    </dgm:pt>
    <dgm:pt modelId="{E839E031-AD0B-49FE-8839-BFE2769F0744}" type="parTrans" cxnId="{D19BC663-7498-4790-BF48-67DD47F32F3D}">
      <dgm:prSet/>
      <dgm:spPr/>
      <dgm:t>
        <a:bodyPr/>
        <a:lstStyle/>
        <a:p>
          <a:endParaRPr lang="en-US"/>
        </a:p>
      </dgm:t>
    </dgm:pt>
    <dgm:pt modelId="{91AD49F4-3724-49D0-88AD-DA1C7CA5C957}" type="pres">
      <dgm:prSet presAssocID="{8CD5C67C-9663-4A05-896A-AD08194E4367}" presName="linearFlow" presStyleCnt="0">
        <dgm:presLayoutVars>
          <dgm:resizeHandles val="exact"/>
        </dgm:presLayoutVars>
      </dgm:prSet>
      <dgm:spPr/>
    </dgm:pt>
    <dgm:pt modelId="{CDA458D9-9E2C-4DDB-9E3F-DE557FD3B640}" type="pres">
      <dgm:prSet presAssocID="{2E86ED02-F2C9-4271-9974-B38DF302742F}" presName="node" presStyleLbl="node1" presStyleIdx="0" presStyleCnt="3" custScaleX="141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9139B-77DF-4AE3-ADA5-7280FC55862E}" type="pres">
      <dgm:prSet presAssocID="{E88462AF-BDAA-457F-A50A-4583103C09CF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A14905E-D82E-437D-98A1-820D9190E25C}" type="pres">
      <dgm:prSet presAssocID="{E88462AF-BDAA-457F-A50A-4583103C09CF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E3F917C-CA4C-4257-BF3D-0A8412D28585}" type="pres">
      <dgm:prSet presAssocID="{0E1FA886-3F48-47D3-8BD2-763B9A20C732}" presName="node" presStyleLbl="node1" presStyleIdx="1" presStyleCnt="3" custScaleX="1444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3AF0E-BBB1-4EBF-A2A7-EF08AFEC98B0}" type="pres">
      <dgm:prSet presAssocID="{2CB92275-06F7-46A9-8B81-C868C38914B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4A6D73CA-EC45-43CA-8B28-9B3BE96B8580}" type="pres">
      <dgm:prSet presAssocID="{2CB92275-06F7-46A9-8B81-C868C38914B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76A0D52-02E8-4B86-BE00-D26AE3382D42}" type="pres">
      <dgm:prSet presAssocID="{2F3DAE64-F228-436D-AA62-9E72BB23F071}" presName="node" presStyleLbl="node1" presStyleIdx="2" presStyleCnt="3" custScaleX="144115" custLinFactNeighborX="-1484" custLinFactNeighborY="49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A42094-72A3-4437-B965-6E237373E5CD}" type="presOf" srcId="{E88462AF-BDAA-457F-A50A-4583103C09CF}" destId="{57A9139B-77DF-4AE3-ADA5-7280FC55862E}" srcOrd="0" destOrd="0" presId="urn:microsoft.com/office/officeart/2005/8/layout/process2"/>
    <dgm:cxn modelId="{709BAF26-ED2D-49E3-9D75-0B7DE5BD2A63}" type="presOf" srcId="{2F3DAE64-F228-436D-AA62-9E72BB23F071}" destId="{876A0D52-02E8-4B86-BE00-D26AE3382D42}" srcOrd="0" destOrd="0" presId="urn:microsoft.com/office/officeart/2005/8/layout/process2"/>
    <dgm:cxn modelId="{D19BC663-7498-4790-BF48-67DD47F32F3D}" srcId="{8CD5C67C-9663-4A05-896A-AD08194E4367}" destId="{2F3DAE64-F228-436D-AA62-9E72BB23F071}" srcOrd="2" destOrd="0" parTransId="{E839E031-AD0B-49FE-8839-BFE2769F0744}" sibTransId="{9812D55A-8902-4EDC-834F-43C2B9A4D9CC}"/>
    <dgm:cxn modelId="{B57FBDBC-174C-45C2-AF49-2424AA625119}" type="presOf" srcId="{2CB92275-06F7-46A9-8B81-C868C38914B2}" destId="{4663AF0E-BBB1-4EBF-A2A7-EF08AFEC98B0}" srcOrd="0" destOrd="0" presId="urn:microsoft.com/office/officeart/2005/8/layout/process2"/>
    <dgm:cxn modelId="{14839B2A-67CE-4BDC-BD78-8FE8EE8BC274}" type="presOf" srcId="{2CB92275-06F7-46A9-8B81-C868C38914B2}" destId="{4A6D73CA-EC45-43CA-8B28-9B3BE96B8580}" srcOrd="1" destOrd="0" presId="urn:microsoft.com/office/officeart/2005/8/layout/process2"/>
    <dgm:cxn modelId="{2DCB5951-0EA4-4B5B-8301-E8DCA368BC36}" type="presOf" srcId="{8CD5C67C-9663-4A05-896A-AD08194E4367}" destId="{91AD49F4-3724-49D0-88AD-DA1C7CA5C957}" srcOrd="0" destOrd="0" presId="urn:microsoft.com/office/officeart/2005/8/layout/process2"/>
    <dgm:cxn modelId="{B6F7BAD0-99DE-4818-A1CE-78A6FAEA16D2}" type="presOf" srcId="{E88462AF-BDAA-457F-A50A-4583103C09CF}" destId="{5A14905E-D82E-437D-98A1-820D9190E25C}" srcOrd="1" destOrd="0" presId="urn:microsoft.com/office/officeart/2005/8/layout/process2"/>
    <dgm:cxn modelId="{6F4B5389-55DA-47D5-AA6F-F51B3F3A4255}" type="presOf" srcId="{0E1FA886-3F48-47D3-8BD2-763B9A20C732}" destId="{BE3F917C-CA4C-4257-BF3D-0A8412D28585}" srcOrd="0" destOrd="0" presId="urn:microsoft.com/office/officeart/2005/8/layout/process2"/>
    <dgm:cxn modelId="{0C738B7F-2462-4476-BFA6-5C7E0A8D62B3}" srcId="{8CD5C67C-9663-4A05-896A-AD08194E4367}" destId="{2E86ED02-F2C9-4271-9974-B38DF302742F}" srcOrd="0" destOrd="0" parTransId="{BA3C2018-AE36-4C7D-9DD0-BF8ED03EE63F}" sibTransId="{E88462AF-BDAA-457F-A50A-4583103C09CF}"/>
    <dgm:cxn modelId="{4BB5B6D8-890D-493C-8B90-A7C924BD87E4}" srcId="{8CD5C67C-9663-4A05-896A-AD08194E4367}" destId="{0E1FA886-3F48-47D3-8BD2-763B9A20C732}" srcOrd="1" destOrd="0" parTransId="{8D7B44F6-DAE7-4D80-9616-DF9726397612}" sibTransId="{2CB92275-06F7-46A9-8B81-C868C38914B2}"/>
    <dgm:cxn modelId="{E112F02D-F5CE-497D-9B92-A9631DFCBEC5}" type="presOf" srcId="{2E86ED02-F2C9-4271-9974-B38DF302742F}" destId="{CDA458D9-9E2C-4DDB-9E3F-DE557FD3B640}" srcOrd="0" destOrd="0" presId="urn:microsoft.com/office/officeart/2005/8/layout/process2"/>
    <dgm:cxn modelId="{93363FED-F5E7-4132-BF1C-9F9C1C43A3FC}" type="presParOf" srcId="{91AD49F4-3724-49D0-88AD-DA1C7CA5C957}" destId="{CDA458D9-9E2C-4DDB-9E3F-DE557FD3B640}" srcOrd="0" destOrd="0" presId="urn:microsoft.com/office/officeart/2005/8/layout/process2"/>
    <dgm:cxn modelId="{987153F4-1D4B-48E6-91FC-CDE4810C526A}" type="presParOf" srcId="{91AD49F4-3724-49D0-88AD-DA1C7CA5C957}" destId="{57A9139B-77DF-4AE3-ADA5-7280FC55862E}" srcOrd="1" destOrd="0" presId="urn:microsoft.com/office/officeart/2005/8/layout/process2"/>
    <dgm:cxn modelId="{4E424A70-6DB8-4F48-A233-FEC11375DFAF}" type="presParOf" srcId="{57A9139B-77DF-4AE3-ADA5-7280FC55862E}" destId="{5A14905E-D82E-437D-98A1-820D9190E25C}" srcOrd="0" destOrd="0" presId="urn:microsoft.com/office/officeart/2005/8/layout/process2"/>
    <dgm:cxn modelId="{E160DC1F-9681-4877-A1DA-7B54AA120B96}" type="presParOf" srcId="{91AD49F4-3724-49D0-88AD-DA1C7CA5C957}" destId="{BE3F917C-CA4C-4257-BF3D-0A8412D28585}" srcOrd="2" destOrd="0" presId="urn:microsoft.com/office/officeart/2005/8/layout/process2"/>
    <dgm:cxn modelId="{A6FEC6AD-9B3B-470C-BFB3-2816C71A2B0B}" type="presParOf" srcId="{91AD49F4-3724-49D0-88AD-DA1C7CA5C957}" destId="{4663AF0E-BBB1-4EBF-A2A7-EF08AFEC98B0}" srcOrd="3" destOrd="0" presId="urn:microsoft.com/office/officeart/2005/8/layout/process2"/>
    <dgm:cxn modelId="{A075ADA4-CDAE-4BE5-B0E4-BD69638BDECF}" type="presParOf" srcId="{4663AF0E-BBB1-4EBF-A2A7-EF08AFEC98B0}" destId="{4A6D73CA-EC45-43CA-8B28-9B3BE96B8580}" srcOrd="0" destOrd="0" presId="urn:microsoft.com/office/officeart/2005/8/layout/process2"/>
    <dgm:cxn modelId="{558E911F-6D09-4B6B-9755-C24098BC9A3C}" type="presParOf" srcId="{91AD49F4-3724-49D0-88AD-DA1C7CA5C957}" destId="{876A0D52-02E8-4B86-BE00-D26AE3382D4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458D9-9E2C-4DDB-9E3F-DE557FD3B640}">
      <dsp:nvSpPr>
        <dsp:cNvPr id="0" name=""/>
        <dsp:cNvSpPr/>
      </dsp:nvSpPr>
      <dsp:spPr>
        <a:xfrm>
          <a:off x="946437" y="100607"/>
          <a:ext cx="6378512" cy="821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800" kern="1200" dirty="0" smtClean="0"/>
            <a:t>الإعلان عن فتح باب الترشح لعضوية مجلس إدارة الشخص المرخص له</a:t>
          </a:r>
          <a:endParaRPr lang="en-US" sz="2800" kern="1200" dirty="0"/>
        </a:p>
      </dsp:txBody>
      <dsp:txXfrm>
        <a:off x="970492" y="124662"/>
        <a:ext cx="6330402" cy="773185"/>
      </dsp:txXfrm>
    </dsp:sp>
    <dsp:sp modelId="{57A9139B-77DF-4AE3-ADA5-7280FC55862E}">
      <dsp:nvSpPr>
        <dsp:cNvPr id="0" name=""/>
        <dsp:cNvSpPr/>
      </dsp:nvSpPr>
      <dsp:spPr>
        <a:xfrm rot="5581528">
          <a:off x="3995400" y="884629"/>
          <a:ext cx="221584" cy="369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-5400000">
        <a:off x="3997072" y="958675"/>
        <a:ext cx="221749" cy="155109"/>
      </dsp:txXfrm>
    </dsp:sp>
    <dsp:sp modelId="{2C2636A7-6A1E-4F8F-BCEE-9DA28739B3A5}">
      <dsp:nvSpPr>
        <dsp:cNvPr id="0" name=""/>
        <dsp:cNvSpPr/>
      </dsp:nvSpPr>
      <dsp:spPr>
        <a:xfrm>
          <a:off x="887435" y="1216937"/>
          <a:ext cx="6378512" cy="821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800" kern="1200" dirty="0" smtClean="0"/>
            <a:t>التقدم للهيئة بطلبات الترشح </a:t>
          </a:r>
          <a:endParaRPr lang="en-US" sz="2800" kern="1200" dirty="0"/>
        </a:p>
      </dsp:txBody>
      <dsp:txXfrm>
        <a:off x="911490" y="1240992"/>
        <a:ext cx="6330402" cy="773185"/>
      </dsp:txXfrm>
    </dsp:sp>
    <dsp:sp modelId="{925C3DC1-FDE1-4F74-9C59-0AEDF08A4F14}">
      <dsp:nvSpPr>
        <dsp:cNvPr id="0" name=""/>
        <dsp:cNvSpPr/>
      </dsp:nvSpPr>
      <dsp:spPr>
        <a:xfrm rot="5295342">
          <a:off x="3934394" y="2068478"/>
          <a:ext cx="322703" cy="369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3983397" y="2091941"/>
        <a:ext cx="221749" cy="225892"/>
      </dsp:txXfrm>
    </dsp:sp>
    <dsp:sp modelId="{BE3F917C-CA4C-4257-BF3D-0A8412D28585}">
      <dsp:nvSpPr>
        <dsp:cNvPr id="0" name=""/>
        <dsp:cNvSpPr/>
      </dsp:nvSpPr>
      <dsp:spPr>
        <a:xfrm>
          <a:off x="925543" y="2468305"/>
          <a:ext cx="6378512" cy="821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800" kern="1200" dirty="0" smtClean="0"/>
            <a:t>دراسة طلبات الترشح وإخطارالشخص المرخص له بقرار الهيئة  </a:t>
          </a:r>
        </a:p>
      </dsp:txBody>
      <dsp:txXfrm>
        <a:off x="949598" y="2492360"/>
        <a:ext cx="6330402" cy="773185"/>
      </dsp:txXfrm>
    </dsp:sp>
    <dsp:sp modelId="{4663AF0E-BBB1-4EBF-A2A7-EF08AFEC98B0}">
      <dsp:nvSpPr>
        <dsp:cNvPr id="0" name=""/>
        <dsp:cNvSpPr/>
      </dsp:nvSpPr>
      <dsp:spPr>
        <a:xfrm rot="5509417">
          <a:off x="3954821" y="3292613"/>
          <a:ext cx="281848" cy="3695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3986216" y="3336501"/>
        <a:ext cx="221749" cy="197294"/>
      </dsp:txXfrm>
    </dsp:sp>
    <dsp:sp modelId="{876A0D52-02E8-4B86-BE00-D26AE3382D42}">
      <dsp:nvSpPr>
        <dsp:cNvPr id="0" name=""/>
        <dsp:cNvSpPr/>
      </dsp:nvSpPr>
      <dsp:spPr>
        <a:xfrm>
          <a:off x="952695" y="3665208"/>
          <a:ext cx="6247992" cy="821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800" kern="1200" dirty="0" smtClean="0"/>
            <a:t>التأشير في سجل الهيئة</a:t>
          </a:r>
        </a:p>
      </dsp:txBody>
      <dsp:txXfrm>
        <a:off x="976750" y="3689263"/>
        <a:ext cx="6199882" cy="7731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KW" sz="1200" dirty="0" smtClean="0">
                <a:solidFill>
                  <a:srgbClr val="FF0000"/>
                </a:solidFill>
                <a:latin typeface="Calibri" pitchFamily="34" charset="0"/>
              </a:rPr>
              <a:t>يسر</a:t>
            </a:r>
            <a:r>
              <a:rPr lang="ar-KW" sz="1200" dirty="0" smtClean="0">
                <a:solidFill>
                  <a:schemeClr val="tx2"/>
                </a:solidFill>
                <a:latin typeface="Calibri" pitchFamily="34" charset="0"/>
              </a:rPr>
              <a:t> إدارة التراخيص والتسجيل توضيح الإجراءات الخاصة بآلية الترشح للمناصب وتسجيل الوظائف واجبة التسجيل. حتى يتسنى للأشخاص المرخص لهم تطبيق الإجراءات </a:t>
            </a:r>
            <a:r>
              <a:rPr lang="ar-KW" sz="1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بالطريقة المثلى</a:t>
            </a:r>
            <a:r>
              <a:rPr lang="ar-KW" sz="12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ar-KW" sz="1200" dirty="0" smtClean="0">
                <a:solidFill>
                  <a:srgbClr val="FF0000"/>
                </a:solidFill>
                <a:latin typeface="Calibri" pitchFamily="34" charset="0"/>
              </a:rPr>
              <a:t>يتم التسهيل على الشركات المرخص لهم عملية الترشح و </a:t>
            </a:r>
            <a:r>
              <a:rPr lang="ar-KW" sz="1200" dirty="0" smtClean="0">
                <a:solidFill>
                  <a:schemeClr val="tx2"/>
                </a:solidFill>
                <a:latin typeface="Calibri" pitchFamily="34" charset="0"/>
              </a:rPr>
              <a:t>توفيراً للوقت والجهد.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11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12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13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6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KW" dirty="0" smtClean="0"/>
              <a:t>ءببغتنطاتنماعنطخا</a:t>
            </a:r>
            <a:r>
              <a:rPr lang="ar-KW" baseline="0" dirty="0" smtClean="0"/>
              <a:t> هخ\ اهخا هخ\ا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7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8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9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10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19/04/2015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+mn-cs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276872"/>
            <a:ext cx="6688832" cy="2616696"/>
          </a:xfrm>
        </p:spPr>
        <p:txBody>
          <a:bodyPr>
            <a:normAutofit fontScale="92500" lnSpcReduction="20000"/>
          </a:bodyPr>
          <a:lstStyle/>
          <a:p>
            <a:r>
              <a:rPr lang="ar-KW" sz="4500" b="1" dirty="0">
                <a:solidFill>
                  <a:srgbClr val="1F497D"/>
                </a:solidFill>
                <a:cs typeface="Times New Roman"/>
              </a:rPr>
              <a:t>الإجراءات الخاصة بآلية الترشح للمناصب وتسجيل الوظائف واجبة </a:t>
            </a:r>
            <a:r>
              <a:rPr lang="ar-KW" sz="4500" b="1" dirty="0" smtClean="0">
                <a:solidFill>
                  <a:srgbClr val="1F497D"/>
                </a:solidFill>
                <a:cs typeface="Times New Roman"/>
              </a:rPr>
              <a:t>التسجيل</a:t>
            </a:r>
          </a:p>
          <a:p>
            <a:r>
              <a:rPr lang="ar-KW" sz="3600" b="1" dirty="0">
                <a:solidFill>
                  <a:srgbClr val="1F497D"/>
                </a:solidFill>
                <a:cs typeface="Times New Roman"/>
              </a:rPr>
              <a:t>إدارة التراخيص و التسجيل</a:t>
            </a:r>
            <a:endParaRPr lang="ar-KW" sz="3600" b="1" dirty="0" smtClean="0">
              <a:solidFill>
                <a:srgbClr val="1F497D"/>
              </a:solidFill>
              <a:cs typeface="Times New Roman"/>
            </a:endParaRPr>
          </a:p>
          <a:p>
            <a:r>
              <a:rPr lang="en-US" sz="2800" b="1" smtClean="0">
                <a:solidFill>
                  <a:srgbClr val="1F497D"/>
                </a:solidFill>
                <a:cs typeface="Times New Roman"/>
              </a:rPr>
              <a:t>21/4/2015</a:t>
            </a:r>
            <a:endParaRPr lang="ar-KW" sz="2800" b="1" dirty="0" smtClean="0">
              <a:solidFill>
                <a:srgbClr val="1F497D"/>
              </a:solidFill>
              <a:cs typeface="Times New Roman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ثالثاً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: دراسة طلبات الترشح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وإخطار</a:t>
            </a:r>
            <a:b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</a:b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الشخص 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المرخص له بقرار الهيئة 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200" b="1" u="sng" dirty="0" smtClean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تقوم الهيئة بالبت في طلبات الترشح </a:t>
            </a:r>
            <a:r>
              <a:rPr lang="ar-KW" dirty="0">
                <a:solidFill>
                  <a:schemeClr val="tx2"/>
                </a:solidFill>
              </a:rPr>
              <a:t>لأعضاء</a:t>
            </a:r>
            <a:r>
              <a:rPr lang="ar-KW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ar-KW" dirty="0">
                <a:solidFill>
                  <a:schemeClr val="tx2"/>
                </a:solidFill>
              </a:rPr>
              <a:t>مجلس </a:t>
            </a:r>
            <a:r>
              <a:rPr lang="ar-KW" dirty="0" smtClean="0">
                <a:solidFill>
                  <a:schemeClr val="tx2"/>
                </a:solidFill>
              </a:rPr>
              <a:t>الإدارة المقدمة </a:t>
            </a:r>
            <a:r>
              <a:rPr lang="ar-KW" dirty="0">
                <a:solidFill>
                  <a:schemeClr val="tx2"/>
                </a:solidFill>
              </a:rPr>
              <a:t>إليها بعد استيفاء كافة المستندات </a:t>
            </a:r>
            <a:r>
              <a:rPr lang="ar-KW" dirty="0" smtClean="0">
                <a:solidFill>
                  <a:schemeClr val="tx2"/>
                </a:solidFill>
              </a:rPr>
              <a:t>والمعلومات وفقاً للنموذج المعتمد وإخطار الشخص المرخص له بقرار الهيئة.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b="1" u="sng" dirty="0" smtClean="0">
                <a:solidFill>
                  <a:schemeClr val="tx2"/>
                </a:solidFill>
              </a:rPr>
              <a:t>ملاحظة: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ينبغي على الأشخاص المرخص لهم مراعاة أخذ موافقة الهيئة على طلبات الترشح قبل تحديد موعد</a:t>
            </a:r>
            <a:r>
              <a:rPr lang="ar-KW" dirty="0">
                <a:solidFill>
                  <a:schemeClr val="tx2"/>
                </a:solidFill>
              </a:rPr>
              <a:t> انعقاد الجمعية </a:t>
            </a:r>
            <a:r>
              <a:rPr lang="ar-KW" dirty="0" smtClean="0">
                <a:solidFill>
                  <a:schemeClr val="tx2"/>
                </a:solidFill>
              </a:rPr>
              <a:t>العمومية العامة.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45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Times New Roman (Headings)"/>
              </a:rPr>
              <a:t>رابعاً</a:t>
            </a:r>
            <a:r>
              <a:rPr lang="ar-KW" sz="3200" b="1" dirty="0">
                <a:solidFill>
                  <a:schemeClr val="tx2"/>
                </a:solidFill>
                <a:latin typeface="Times New Roman (Headings)"/>
              </a:rPr>
              <a:t>: التأشير في سجل الهيئة</a:t>
            </a:r>
            <a:endParaRPr lang="en-US" sz="3200" b="1" dirty="0">
              <a:solidFill>
                <a:schemeClr val="tx2"/>
              </a:solidFill>
              <a:latin typeface="Times New Roman (Headings)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2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على الشخص المرخص له إخطار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</a:rPr>
              <a:t>الهيئة للتأشير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بالسجل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وذلك بكتاب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</a:rPr>
              <a:t>مرفق به شهادة لمن يهمه الأمر الصادرة عن</a:t>
            </a:r>
            <a:r>
              <a:rPr lang="ar-KW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وزارة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</a:rPr>
              <a:t>التجارة والصناعة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الخاصة بأعضاء </a:t>
            </a:r>
            <a:r>
              <a:rPr lang="ar-KW" dirty="0">
                <a:solidFill>
                  <a:schemeClr val="tx2"/>
                </a:solidFill>
                <a:latin typeface="Calibri" pitchFamily="34" charset="0"/>
              </a:rPr>
              <a:t>مجلس </a:t>
            </a:r>
            <a:r>
              <a:rPr lang="ar-KW" dirty="0" smtClean="0">
                <a:solidFill>
                  <a:schemeClr val="tx2"/>
                </a:solidFill>
                <a:latin typeface="Calibri" pitchFamily="34" charset="0"/>
              </a:rPr>
              <a:t>الإدارة.</a:t>
            </a:r>
            <a:endParaRPr lang="ar-KW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800" b="1" dirty="0">
                <a:solidFill>
                  <a:schemeClr val="tx2"/>
                </a:solidFill>
              </a:rPr>
              <a:t> </a:t>
            </a:r>
            <a:r>
              <a:rPr lang="ar-KW" sz="2800" b="1" dirty="0" smtClean="0">
                <a:solidFill>
                  <a:schemeClr val="tx2"/>
                </a:solidFill>
              </a:rPr>
              <a:t>    </a:t>
            </a:r>
            <a:r>
              <a:rPr lang="ar-KW" sz="2800" b="1" u="sng" dirty="0" smtClean="0">
                <a:solidFill>
                  <a:schemeClr val="tx2"/>
                </a:solidFill>
              </a:rPr>
              <a:t>ملاحظة</a:t>
            </a:r>
            <a:r>
              <a:rPr lang="ar-KW" sz="2800" b="1" dirty="0" smtClean="0">
                <a:solidFill>
                  <a:schemeClr val="tx2"/>
                </a:solidFill>
              </a:rPr>
              <a:t>:</a:t>
            </a:r>
            <a:r>
              <a:rPr lang="ar-KW" sz="2800" b="1" u="sng" dirty="0" smtClean="0">
                <a:solidFill>
                  <a:schemeClr val="tx2"/>
                </a:solidFill>
              </a:rPr>
              <a:t> 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800" dirty="0">
                <a:solidFill>
                  <a:schemeClr val="tx2"/>
                </a:solidFill>
              </a:rPr>
              <a:t> </a:t>
            </a:r>
            <a:r>
              <a:rPr lang="ar-KW" sz="2800" dirty="0" smtClean="0">
                <a:solidFill>
                  <a:schemeClr val="tx2"/>
                </a:solidFill>
              </a:rPr>
              <a:t>    لا يعتد بشهادة لمن يهمه الأمر المؤقتة.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75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الوظائف واجبة التسجيل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b="1" dirty="0" smtClean="0">
                <a:solidFill>
                  <a:schemeClr val="tx2"/>
                </a:solidFill>
              </a:rPr>
              <a:t>نصت المادة رقم (129) من اللائحة التنفيذية للقانون رقم 7 لسنة 2010 بشأن إنشاء هيئة أسواق ال</a:t>
            </a:r>
            <a:r>
              <a:rPr lang="ar-KW" b="1" dirty="0">
                <a:solidFill>
                  <a:schemeClr val="tx2"/>
                </a:solidFill>
              </a:rPr>
              <a:t>م</a:t>
            </a:r>
            <a:r>
              <a:rPr lang="ar-KW" b="1" dirty="0" smtClean="0">
                <a:solidFill>
                  <a:schemeClr val="tx2"/>
                </a:solidFill>
              </a:rPr>
              <a:t>ال وتنظيم نشاط الأوراق المالية على: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1100" b="1" u="sng" dirty="0" smtClean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«يقصد بالوظائف واجبة التسجيل الوظائف </a:t>
            </a:r>
            <a:r>
              <a:rPr lang="ar-KW" dirty="0">
                <a:solidFill>
                  <a:schemeClr val="tx2"/>
                </a:solidFill>
              </a:rPr>
              <a:t>التي تشترط على </a:t>
            </a:r>
            <a:r>
              <a:rPr lang="ar-KW" dirty="0" smtClean="0">
                <a:solidFill>
                  <a:schemeClr val="tx2"/>
                </a:solidFill>
              </a:rPr>
              <a:t>طالب الترخيص إيجادها وتسجيلها لدى الهيئة، وذلك وفقاً لنوع نشاط الأوراق المالية محل الترخيص».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b="1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25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الوظائف واجبة التسجيل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00050" lvl="1" indent="0" algn="just" rtl="1" fontAlgn="base">
              <a:spcAft>
                <a:spcPct val="0"/>
              </a:spcAft>
              <a:buNone/>
            </a:pPr>
            <a:r>
              <a:rPr lang="ar-KW" sz="2000" b="1" dirty="0" smtClean="0">
                <a:solidFill>
                  <a:schemeClr val="tx2"/>
                </a:solidFill>
              </a:rPr>
              <a:t>نصت المادة </a:t>
            </a:r>
            <a:r>
              <a:rPr lang="ar-KW" sz="2000" b="1" dirty="0">
                <a:solidFill>
                  <a:schemeClr val="tx2"/>
                </a:solidFill>
              </a:rPr>
              <a:t>رقم (130) من اللائحة </a:t>
            </a:r>
            <a:r>
              <a:rPr lang="ar-KW" sz="2000" b="1" dirty="0" smtClean="0">
                <a:solidFill>
                  <a:schemeClr val="tx2"/>
                </a:solidFill>
              </a:rPr>
              <a:t>التنفيذية على الآتي</a:t>
            </a:r>
            <a:r>
              <a:rPr lang="ar-KW" sz="2000" b="1" dirty="0">
                <a:solidFill>
                  <a:schemeClr val="tx2"/>
                </a:solidFill>
              </a:rPr>
              <a:t>: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1200" b="1" u="sng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r>
              <a:rPr lang="ar-KW" sz="2000" dirty="0">
                <a:solidFill>
                  <a:schemeClr val="tx2"/>
                </a:solidFill>
              </a:rPr>
              <a:t>«تعتبر الوظائف الآتية لدى مقدم طلب الترخيص أو أي شخص مرخص له وظائف واجبة التسجيل، ويجب أن </a:t>
            </a:r>
            <a:r>
              <a:rPr lang="ar-KW" sz="2000" dirty="0" smtClean="0">
                <a:solidFill>
                  <a:schemeClr val="tx2"/>
                </a:solidFill>
              </a:rPr>
              <a:t>تؤدى </a:t>
            </a:r>
            <a:r>
              <a:rPr lang="ar-KW" sz="2000" dirty="0">
                <a:solidFill>
                  <a:schemeClr val="tx2"/>
                </a:solidFill>
              </a:rPr>
              <a:t>من قبل أشخاص يقيمون بدولة الكويت»: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000" dirty="0">
                <a:solidFill>
                  <a:schemeClr val="tx2"/>
                </a:solidFill>
              </a:rPr>
              <a:t>الرئيس التنفيذي أو من في حكمه.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000" dirty="0">
                <a:solidFill>
                  <a:schemeClr val="tx2"/>
                </a:solidFill>
              </a:rPr>
              <a:t>المدير المالي أو من في حكمه.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000" dirty="0">
                <a:solidFill>
                  <a:schemeClr val="tx2"/>
                </a:solidFill>
              </a:rPr>
              <a:t>كبار التنفيذين أو المديرين ومن في حكمهم.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000" dirty="0">
                <a:solidFill>
                  <a:schemeClr val="tx2"/>
                </a:solidFill>
              </a:rPr>
              <a:t>مسؤول إدارة المخاطر ومن في حكمه.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 smtClean="0">
                <a:solidFill>
                  <a:schemeClr val="tx2"/>
                </a:solidFill>
              </a:rPr>
              <a:t>مسؤول </a:t>
            </a:r>
            <a:r>
              <a:rPr lang="ar-KW" sz="2000" dirty="0">
                <a:solidFill>
                  <a:schemeClr val="tx2"/>
                </a:solidFill>
              </a:rPr>
              <a:t>التدقيق الداخلي ومن في حكمه.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>
                <a:solidFill>
                  <a:schemeClr val="tx2"/>
                </a:solidFill>
              </a:rPr>
              <a:t>مسؤول التدقيق الشرعي ومن في حكمه بالنسبة للشخص المرخص له بممارسة النشاط وفق أحكام الشريعة الإسلامية.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>
                <a:solidFill>
                  <a:schemeClr val="tx2"/>
                </a:solidFill>
              </a:rPr>
              <a:t>مسؤول المطابقة والالتزام.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>
                <a:solidFill>
                  <a:schemeClr val="tx2"/>
                </a:solidFill>
              </a:rPr>
              <a:t>مسؤول التبليغ عن غسل الأموال وتمويل الإرهاب.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>
                <a:solidFill>
                  <a:schemeClr val="tx2"/>
                </a:solidFill>
              </a:rPr>
              <a:t>جميع موظفي تقديم </a:t>
            </a:r>
            <a:r>
              <a:rPr lang="ar-KW" sz="2000" u="sng" dirty="0">
                <a:solidFill>
                  <a:schemeClr val="tx2"/>
                </a:solidFill>
              </a:rPr>
              <a:t>الخدمات للعملاء</a:t>
            </a:r>
            <a:r>
              <a:rPr lang="ar-KW" sz="2000" dirty="0">
                <a:solidFill>
                  <a:schemeClr val="tx2"/>
                </a:solidFill>
              </a:rPr>
              <a:t>، بما في ذلك </a:t>
            </a:r>
            <a:r>
              <a:rPr lang="ar-KW" sz="2000" u="sng" dirty="0">
                <a:solidFill>
                  <a:schemeClr val="tx2"/>
                </a:solidFill>
              </a:rPr>
              <a:t>المسوقين</a:t>
            </a:r>
            <a:r>
              <a:rPr lang="ar-KW" sz="2000" dirty="0">
                <a:solidFill>
                  <a:schemeClr val="tx2"/>
                </a:solidFill>
              </a:rPr>
              <a:t>، </a:t>
            </a:r>
            <a:r>
              <a:rPr lang="ar-KW" sz="2000" u="sng" dirty="0">
                <a:solidFill>
                  <a:schemeClr val="tx2"/>
                </a:solidFill>
              </a:rPr>
              <a:t>مستشاري الاستثمار </a:t>
            </a:r>
            <a:r>
              <a:rPr lang="ar-KW" sz="2000" u="sng" dirty="0" smtClean="0">
                <a:solidFill>
                  <a:schemeClr val="tx2"/>
                </a:solidFill>
              </a:rPr>
              <a:t>ومديري </a:t>
            </a:r>
            <a:r>
              <a:rPr lang="ar-KW" sz="2000" u="sng" dirty="0">
                <a:solidFill>
                  <a:schemeClr val="tx2"/>
                </a:solidFill>
              </a:rPr>
              <a:t>المحافظ </a:t>
            </a:r>
            <a:r>
              <a:rPr lang="ar-KW" sz="2100" u="sng" dirty="0">
                <a:solidFill>
                  <a:schemeClr val="tx2"/>
                </a:solidFill>
              </a:rPr>
              <a:t>الاستثمارية </a:t>
            </a:r>
            <a:r>
              <a:rPr lang="ar-KW" sz="2100" u="sng" dirty="0" err="1">
                <a:solidFill>
                  <a:schemeClr val="tx2"/>
                </a:solidFill>
              </a:rPr>
              <a:t>واختصاصيي</a:t>
            </a:r>
            <a:r>
              <a:rPr lang="ar-KW" sz="2100" u="sng" dirty="0">
                <a:solidFill>
                  <a:schemeClr val="tx2"/>
                </a:solidFill>
              </a:rPr>
              <a:t> </a:t>
            </a:r>
            <a:r>
              <a:rPr lang="ar-KW" sz="2000" u="sng" dirty="0">
                <a:solidFill>
                  <a:schemeClr val="tx2"/>
                </a:solidFill>
              </a:rPr>
              <a:t>تمويل </a:t>
            </a:r>
            <a:r>
              <a:rPr lang="ar-KW" sz="2000" u="sng" dirty="0" smtClean="0">
                <a:solidFill>
                  <a:schemeClr val="tx2"/>
                </a:solidFill>
              </a:rPr>
              <a:t>الشركات</a:t>
            </a:r>
            <a:r>
              <a:rPr lang="ar-KW" sz="2000" dirty="0" smtClean="0">
                <a:solidFill>
                  <a:schemeClr val="tx2"/>
                </a:solidFill>
              </a:rPr>
              <a:t>.</a:t>
            </a: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5"/>
            </a:pPr>
            <a:r>
              <a:rPr lang="ar-KW" sz="2000" dirty="0">
                <a:solidFill>
                  <a:schemeClr val="tx2"/>
                </a:solidFill>
              </a:rPr>
              <a:t>أية وظائف أخرى ترى الهيئة أنها وظائف واجبة التسجيل.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1400" b="1" u="sng" dirty="0" smtClean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58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الإجراءات الخاصة بآلية التسجيل </a:t>
            </a:r>
            <a:b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للوظائف واجبة التسجيل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7218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84368" y="1854574"/>
            <a:ext cx="7447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أولاً: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036769" y="3645023"/>
            <a:ext cx="7447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ثانياً: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036769" y="5229200"/>
            <a:ext cx="7447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ثالثاً: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1553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400" b="1" dirty="0" smtClean="0">
                <a:solidFill>
                  <a:schemeClr val="tx2"/>
                </a:solidFill>
                <a:latin typeface="Sakkal Majalla" pitchFamily="2" charset="-78"/>
              </a:rPr>
              <a:t>أولاً</a:t>
            </a:r>
            <a:r>
              <a:rPr lang="ar-KW" sz="3400" b="1" dirty="0">
                <a:solidFill>
                  <a:schemeClr val="tx2"/>
                </a:solidFill>
                <a:latin typeface="Sakkal Majalla" pitchFamily="2" charset="-78"/>
              </a:rPr>
              <a:t>: التقدم للهيئة بطلب ترشح </a:t>
            </a:r>
            <a:r>
              <a:rPr lang="ar-KW" sz="3400" b="1" dirty="0" smtClean="0">
                <a:solidFill>
                  <a:schemeClr val="tx2"/>
                </a:solidFill>
                <a:latin typeface="Sakkal Majalla" pitchFamily="2" charset="-78"/>
              </a:rPr>
              <a:t/>
            </a:r>
            <a:br>
              <a:rPr lang="ar-KW" sz="34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400" b="1" dirty="0" smtClean="0">
                <a:solidFill>
                  <a:schemeClr val="tx2"/>
                </a:solidFill>
                <a:latin typeface="Sakkal Majalla" pitchFamily="2" charset="-78"/>
              </a:rPr>
              <a:t>للوظائف </a:t>
            </a:r>
            <a:r>
              <a:rPr lang="ar-KW" sz="3400" b="1" dirty="0">
                <a:solidFill>
                  <a:schemeClr val="tx2"/>
                </a:solidFill>
                <a:latin typeface="Sakkal Majalla" pitchFamily="2" charset="-78"/>
              </a:rPr>
              <a:t>واجبة </a:t>
            </a:r>
            <a:r>
              <a:rPr lang="ar-KW" sz="3400" b="1" dirty="0" smtClean="0">
                <a:solidFill>
                  <a:schemeClr val="tx2"/>
                </a:solidFill>
                <a:latin typeface="Sakkal Majalla" pitchFamily="2" charset="-78"/>
              </a:rPr>
              <a:t>التسجيل</a:t>
            </a:r>
            <a:endParaRPr lang="en-US" sz="34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ترسل طلبات الترشح للوظائف </a:t>
            </a:r>
            <a:r>
              <a:rPr lang="ar-KW" dirty="0">
                <a:solidFill>
                  <a:schemeClr val="tx2"/>
                </a:solidFill>
              </a:rPr>
              <a:t>واجبة التسجيل إلى هيئة أسواق المال وفق النموذج المرفق في التعليمات رقم (هـ.أ.م/ق.ر/ح.ش/2013/1) بشأن قواعد الكفاءة والنزاهة بكتاب متضمناً جدولا يوضح عدد المرشحين </a:t>
            </a:r>
            <a:r>
              <a:rPr lang="ar-KW" dirty="0" smtClean="0">
                <a:solidFill>
                  <a:schemeClr val="tx2"/>
                </a:solidFill>
              </a:rPr>
              <a:t>وأسماءهم ومسمياتهم الوظيفية </a:t>
            </a:r>
            <a:r>
              <a:rPr lang="ar-KW" dirty="0">
                <a:solidFill>
                  <a:schemeClr val="tx2"/>
                </a:solidFill>
              </a:rPr>
              <a:t>والوظائف واجبة التسجيل المراد تسجيلهم بها</a:t>
            </a:r>
            <a:r>
              <a:rPr lang="ar-KW" dirty="0" smtClean="0">
                <a:solidFill>
                  <a:schemeClr val="tx2"/>
                </a:solidFill>
              </a:rPr>
              <a:t>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65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أولاً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: التقدم للهيئة بطلب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ترشح</a:t>
            </a:r>
            <a:b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 للوظائف 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واجبة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التسجيل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r>
              <a:rPr lang="ar-KW" b="1" u="sng" dirty="0" smtClean="0">
                <a:solidFill>
                  <a:schemeClr val="tx2"/>
                </a:solidFill>
              </a:rPr>
              <a:t>ملاحظات</a:t>
            </a:r>
            <a:r>
              <a:rPr lang="ar-KW" b="1" dirty="0">
                <a:solidFill>
                  <a:schemeClr val="tx2"/>
                </a:solidFill>
              </a:rPr>
              <a:t>: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تعبئة </a:t>
            </a:r>
            <a:r>
              <a:rPr lang="ar-KW" sz="2400" dirty="0">
                <a:solidFill>
                  <a:schemeClr val="tx2"/>
                </a:solidFill>
              </a:rPr>
              <a:t>جميع صفحات نموذج طلب</a:t>
            </a:r>
            <a:r>
              <a:rPr lang="ar-KW" sz="2400" dirty="0" smtClean="0"/>
              <a:t> </a:t>
            </a:r>
            <a:r>
              <a:rPr lang="ar-KW" sz="2400" dirty="0">
                <a:solidFill>
                  <a:schemeClr val="tx2"/>
                </a:solidFill>
              </a:rPr>
              <a:t>الترشح للمناصب.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إرفاق جميع المستندات المؤيدة المعتمدة كما هو مذكور في أسفل صفحات النموذج.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التأكد من مطابقة البيانات التي تم تعبئتها في النموذج مع المستندات المرفقة</a:t>
            </a:r>
            <a:r>
              <a:rPr lang="ar-KW" sz="2400" dirty="0" smtClean="0">
                <a:solidFill>
                  <a:schemeClr val="tx2"/>
                </a:solidFill>
              </a:rPr>
              <a:t>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تعبئة المنصب المرشح له في الصفحة رقم (3) من النموذج وفقاً للوظائف واجبة التسجيل الواردة في المادة (130) من اللائحة التنفيذية.</a:t>
            </a:r>
            <a:endParaRPr lang="ar-KW" sz="2400" dirty="0" smtClean="0">
              <a:solidFill>
                <a:srgbClr val="FF0000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هيكل وظيفي يحدد المنصب المرشح له.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شهادة خبرة توضح </a:t>
            </a:r>
            <a:r>
              <a:rPr lang="ar-KW" sz="2400" dirty="0" smtClean="0">
                <a:solidFill>
                  <a:schemeClr val="tx2"/>
                </a:solidFill>
              </a:rPr>
              <a:t>التدرج </a:t>
            </a:r>
            <a:r>
              <a:rPr lang="ar-KW" sz="2400" dirty="0">
                <a:solidFill>
                  <a:schemeClr val="tx2"/>
                </a:solidFill>
              </a:rPr>
              <a:t>الوظيفي للمرشح.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01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ثانياً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: دراسة طلب الترشح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وإخطار</a:t>
            </a:r>
            <a:b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الشخص 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المرخص له بقرار الهيئة 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>
                <a:solidFill>
                  <a:schemeClr val="tx2"/>
                </a:solidFill>
              </a:rPr>
              <a:t>تقوم الهيئة بالبت في طلبات الترشح للوظائف واجبة التسجيل بعد استيفاء </a:t>
            </a:r>
            <a:r>
              <a:rPr lang="ar-KW" dirty="0" smtClean="0">
                <a:solidFill>
                  <a:schemeClr val="tx2"/>
                </a:solidFill>
              </a:rPr>
              <a:t>كافة </a:t>
            </a:r>
            <a:r>
              <a:rPr lang="ar-KW" dirty="0">
                <a:solidFill>
                  <a:schemeClr val="tx2"/>
                </a:solidFill>
              </a:rPr>
              <a:t>المستندات و المعلومات وفقاً للنموذج المعتمد وإخطار الشخص المرخص له بقرار الهيئة.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b="1" u="sng" dirty="0">
                <a:solidFill>
                  <a:schemeClr val="tx2"/>
                </a:solidFill>
              </a:rPr>
              <a:t>ملاحظة</a:t>
            </a:r>
            <a:r>
              <a:rPr lang="ar-KW" b="1" dirty="0">
                <a:solidFill>
                  <a:schemeClr val="tx2"/>
                </a:solidFill>
              </a:rPr>
              <a:t>:</a:t>
            </a: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ينبغي على الأشخاص المرخص لهم مراعاة أخذ موافقة </a:t>
            </a:r>
            <a:r>
              <a:rPr lang="ar-KW" sz="2400" dirty="0" smtClean="0">
                <a:solidFill>
                  <a:schemeClr val="tx2"/>
                </a:solidFill>
              </a:rPr>
              <a:t>الهيئة </a:t>
            </a:r>
            <a:r>
              <a:rPr lang="ar-KW" sz="2400" dirty="0">
                <a:solidFill>
                  <a:schemeClr val="tx2"/>
                </a:solidFill>
              </a:rPr>
              <a:t>المسبقة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dirty="0">
                <a:solidFill>
                  <a:schemeClr val="tx2"/>
                </a:solidFill>
              </a:rPr>
              <a:t>على طلبات الترشح قبل مزاولة أي موظف لوظيفة واجبة التسجيل</a:t>
            </a:r>
            <a:r>
              <a:rPr lang="ar-KW" sz="2400" dirty="0" smtClean="0">
                <a:solidFill>
                  <a:schemeClr val="tx2"/>
                </a:solidFill>
              </a:rPr>
              <a:t>.</a:t>
            </a: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سداد رسوم الوظائف واجبة التسجيل عن كل وظيفة واجبة التسجيل.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7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Autofit/>
          </a:bodyPr>
          <a:lstStyle/>
          <a:p>
            <a:pPr lvl="0"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ثالثاً: التقدم 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بطلب تعديل البيانات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/>
            </a:r>
            <a:b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لدى 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سجل الشخص المرخص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له</a:t>
            </a:r>
            <a:endParaRPr lang="ar-KW" sz="3200" b="1" dirty="0">
              <a:solidFill>
                <a:schemeClr val="tx2"/>
              </a:solidFill>
              <a:latin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على الشخص </a:t>
            </a:r>
            <a:r>
              <a:rPr lang="ar-KW" dirty="0">
                <a:solidFill>
                  <a:schemeClr val="tx2"/>
                </a:solidFill>
              </a:rPr>
              <a:t>المرخص له تقديم طلب تعديل البيانات في سجل الأشخاص المرخص لهم لدى الهيئة، وذلك عند </a:t>
            </a:r>
            <a:r>
              <a:rPr lang="ar-KW" dirty="0" smtClean="0">
                <a:solidFill>
                  <a:schemeClr val="tx2"/>
                </a:solidFill>
              </a:rPr>
              <a:t>تسجيل المرشح، </a:t>
            </a:r>
            <a:r>
              <a:rPr lang="ar-KW" dirty="0">
                <a:solidFill>
                  <a:schemeClr val="tx2"/>
                </a:solidFill>
              </a:rPr>
              <a:t>مع تحديد تاريخ تسجيله بالوظيفة التي </a:t>
            </a:r>
            <a:r>
              <a:rPr lang="ar-KW" dirty="0" smtClean="0">
                <a:solidFill>
                  <a:schemeClr val="tx2"/>
                </a:solidFill>
              </a:rPr>
              <a:t>تمت </a:t>
            </a:r>
            <a:r>
              <a:rPr lang="ar-KW" dirty="0">
                <a:solidFill>
                  <a:schemeClr val="tx2"/>
                </a:solidFill>
              </a:rPr>
              <a:t>الموافقة على ترشيحه لها من قبل الهيئة.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3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مقدمــــــــة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تهدف إدارة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</a:rPr>
              <a:t>التراخيص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والتسجيل من خلال هذه الورشة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</a:rPr>
              <a:t>توضيح الإجراءات الخاصة بآلية الترشح للمناصب وتسجيل الوظائف واجبة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التسجيل المنصوص عليها بالقانون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</a:rPr>
              <a:t>رقم 7 لسنة 2010 بشأن إنشاء هيئة أسواق المال وتنظيم نشاط الأوراق المالية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ولائحته التنفيذية والقرارات والتعليمات الصادرة بهذا الشأن.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</a:rPr>
              <a:t>محتوى الورشة 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b="1" u="sng" dirty="0">
                <a:solidFill>
                  <a:schemeClr val="tx2"/>
                </a:solidFill>
                <a:latin typeface="Calibri" pitchFamily="34" charset="0"/>
              </a:rPr>
              <a:t>مناقشة الإجراءات </a:t>
            </a:r>
            <a:r>
              <a:rPr lang="ar-KW" sz="2800" b="1" u="sng" dirty="0" smtClean="0">
                <a:solidFill>
                  <a:schemeClr val="tx2"/>
                </a:solidFill>
                <a:latin typeface="Calibri" pitchFamily="34" charset="0"/>
              </a:rPr>
              <a:t>التالية:</a:t>
            </a:r>
            <a:endParaRPr lang="en-US" sz="2800" b="1" u="sng" dirty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1200" dirty="0">
              <a:solidFill>
                <a:schemeClr val="tx2"/>
              </a:solidFill>
              <a:latin typeface="Calibri" pitchFamily="34" charset="0"/>
              <a:cs typeface="Times New Roman"/>
            </a:endParaRP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آلية الترشح لأعضاء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</a:rPr>
              <a:t>مجلس الإدارة.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آلية التسجيل للوظائف واجبة التسجيل.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1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</a:rPr>
              <a:t>آلية الترشح لأعضاء مجلس الإدارة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lvl="0" indent="0" algn="just" rtl="1" fontAlgn="base">
              <a:spcAft>
                <a:spcPct val="0"/>
              </a:spcAft>
              <a:buNone/>
            </a:pPr>
            <a:endParaRPr lang="ar-KW" sz="2800" dirty="0" smtClean="0">
              <a:solidFill>
                <a:schemeClr val="tx2"/>
              </a:solidFill>
            </a:endParaRPr>
          </a:p>
          <a:p>
            <a:pPr marL="0" lvl="0" indent="0" algn="just" rtl="1" fontAlgn="base">
              <a:spcAft>
                <a:spcPct val="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</a:rPr>
              <a:t> </a:t>
            </a:r>
            <a:r>
              <a:rPr lang="ar-KW" sz="2800" dirty="0">
                <a:solidFill>
                  <a:schemeClr val="tx2"/>
                </a:solidFill>
              </a:rPr>
              <a:t>أصدر مجلس مفوضي هيئة أسواق المال </a:t>
            </a:r>
            <a:r>
              <a:rPr lang="ar-KW" sz="2800" dirty="0" smtClean="0">
                <a:solidFill>
                  <a:schemeClr val="tx2"/>
                </a:solidFill>
              </a:rPr>
              <a:t>القرار رقم </a:t>
            </a:r>
            <a:r>
              <a:rPr lang="ar-KW" sz="2800" dirty="0">
                <a:solidFill>
                  <a:schemeClr val="tx2"/>
                </a:solidFill>
              </a:rPr>
              <a:t>(24) لسنة 2013 بشأن الضوابط الخاصة بآلية الترشح لعضوية مجلس إدارة الشخص المرخص </a:t>
            </a:r>
            <a:r>
              <a:rPr lang="ar-KW" sz="2800" dirty="0" smtClean="0">
                <a:solidFill>
                  <a:schemeClr val="tx2"/>
                </a:solidFill>
              </a:rPr>
              <a:t>له.</a:t>
            </a:r>
            <a:endParaRPr lang="ar-KW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00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الإجراءات الخاصة بآلية الترشح </a:t>
            </a:r>
            <a:b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</a:rPr>
              <a:t>لأعضاء مجلس الإدارة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7228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884369" y="1864552"/>
            <a:ext cx="7447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أولاً: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884369" y="2996952"/>
            <a:ext cx="744767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ثانياً</a:t>
            </a:r>
            <a:r>
              <a:rPr lang="ar-KW" b="1" dirty="0" smtClean="0"/>
              <a:t>: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19891" y="4221088"/>
            <a:ext cx="684557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dirty="0" smtClean="0"/>
              <a:t>ثالثاً</a:t>
            </a:r>
            <a:r>
              <a:rPr lang="ar-KW" b="1" dirty="0" smtClean="0"/>
              <a:t>: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884370" y="5445224"/>
            <a:ext cx="74476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2400" b="1" smtClean="0"/>
              <a:t>رابعاً</a:t>
            </a:r>
            <a:r>
              <a:rPr lang="ar-KW" b="1" smtClean="0"/>
              <a:t>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877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</a:rPr>
              <a:t>أولاً: الإعلان عن فتح باب الترشح </a:t>
            </a: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لعضوية</a:t>
            </a:r>
            <a:b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مجلس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</a:rPr>
              <a:t>إدارة الشخص المرخص </a:t>
            </a: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له</a:t>
            </a:r>
            <a:endParaRPr lang="ar-KW" sz="2800" b="1" dirty="0">
              <a:solidFill>
                <a:schemeClr val="tx2"/>
              </a:solidFill>
              <a:latin typeface="Sakkal Majalla" pitchFamily="2" charset="-78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mar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</a:rPr>
              <a:t>يجب على الشخص المرخص له الإعلان عن فتح باب الترشح لعضوية مجلس إدارة الشركة لمدة أسبوعين عبر الوسائل التالية:</a:t>
            </a:r>
          </a:p>
          <a:p>
            <a:pPr marL="0" lvl="0" indent="0" algn="just" rtl="1" fontAlgn="base">
              <a:spcAft>
                <a:spcPct val="0"/>
              </a:spcAft>
              <a:buNone/>
            </a:pPr>
            <a:endParaRPr lang="ar-KW" sz="8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جريدتان يوميتان على </a:t>
            </a:r>
            <a:r>
              <a:rPr lang="ar-KW" sz="2400" dirty="0" smtClean="0">
                <a:solidFill>
                  <a:schemeClr val="tx2"/>
                </a:solidFill>
              </a:rPr>
              <a:t>الأقل.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الموقع الإلكتروني للشخص المرخص له.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الموقع </a:t>
            </a:r>
            <a:r>
              <a:rPr lang="ar-KW" sz="2400" dirty="0">
                <a:solidFill>
                  <a:schemeClr val="tx2"/>
                </a:solidFill>
              </a:rPr>
              <a:t>الإلكتروني الخاص </a:t>
            </a:r>
            <a:r>
              <a:rPr lang="ar-KW" sz="2400" dirty="0" smtClean="0">
                <a:solidFill>
                  <a:schemeClr val="tx2"/>
                </a:solidFill>
              </a:rPr>
              <a:t>بسوق </a:t>
            </a:r>
            <a:r>
              <a:rPr lang="ar-KW" sz="2400" dirty="0">
                <a:solidFill>
                  <a:schemeClr val="tx2"/>
                </a:solidFill>
              </a:rPr>
              <a:t>الكويت للأوراق </a:t>
            </a:r>
            <a:r>
              <a:rPr lang="ar-KW" sz="2400" dirty="0" smtClean="0">
                <a:solidFill>
                  <a:schemeClr val="tx2"/>
                </a:solidFill>
              </a:rPr>
              <a:t>المالية للشركات المدرجة.</a:t>
            </a:r>
            <a:endParaRPr lang="ar-KW" sz="24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4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b="1" u="sng" dirty="0" smtClean="0">
                <a:solidFill>
                  <a:schemeClr val="tx2"/>
                </a:solidFill>
              </a:rPr>
              <a:t>ملاحظة</a:t>
            </a:r>
            <a:r>
              <a:rPr lang="ar-KW" u="sng" dirty="0" smtClean="0">
                <a:solidFill>
                  <a:schemeClr val="tx2"/>
                </a:solidFill>
              </a:rPr>
              <a:t> </a:t>
            </a:r>
            <a:r>
              <a:rPr lang="ar-KW" b="1" dirty="0" smtClean="0">
                <a:solidFill>
                  <a:schemeClr val="tx2"/>
                </a:solidFill>
              </a:rPr>
              <a:t>: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بعض الحالات التي لا ينطبق عليها </a:t>
            </a:r>
            <a:r>
              <a:rPr lang="ar-KW" b="1" u="sng" dirty="0" smtClean="0">
                <a:solidFill>
                  <a:schemeClr val="tx2"/>
                </a:solidFill>
              </a:rPr>
              <a:t>الإعلان</a:t>
            </a:r>
            <a:r>
              <a:rPr lang="ar-KW" dirty="0" smtClean="0">
                <a:solidFill>
                  <a:schemeClr val="tx2"/>
                </a:solidFill>
              </a:rPr>
              <a:t> عن فتح باب الترشح لأعضاء مجلس الإدارة</a:t>
            </a:r>
            <a:r>
              <a:rPr lang="ar-KW" dirty="0">
                <a:solidFill>
                  <a:schemeClr val="tx2"/>
                </a:solidFill>
              </a:rPr>
              <a:t>: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2400" u="sng" dirty="0">
              <a:solidFill>
                <a:schemeClr val="tx2"/>
              </a:solidFill>
            </a:endParaRPr>
          </a:p>
          <a:p>
            <a:pPr lvl="1" indent="-342900" algn="justLow" rt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استقالة </a:t>
            </a:r>
            <a:r>
              <a:rPr lang="ar-KW" sz="2400" dirty="0">
                <a:solidFill>
                  <a:schemeClr val="tx2"/>
                </a:solidFill>
              </a:rPr>
              <a:t>ممثل الشركة العضو </a:t>
            </a:r>
            <a:r>
              <a:rPr lang="ar-KW" sz="2400" dirty="0" smtClean="0">
                <a:solidFill>
                  <a:schemeClr val="tx2"/>
                </a:solidFill>
              </a:rPr>
              <a:t>في </a:t>
            </a:r>
            <a:r>
              <a:rPr lang="ar-KW" sz="2400" dirty="0">
                <a:solidFill>
                  <a:schemeClr val="tx2"/>
                </a:solidFill>
              </a:rPr>
              <a:t>مجلس إ</a:t>
            </a:r>
            <a:r>
              <a:rPr lang="ar-KW" sz="2400" dirty="0" smtClean="0">
                <a:solidFill>
                  <a:schemeClr val="tx2"/>
                </a:solidFill>
              </a:rPr>
              <a:t>دارة الشخص المرخص له. </a:t>
            </a:r>
            <a:endParaRPr lang="ar-KW" sz="2400" dirty="0">
              <a:solidFill>
                <a:schemeClr val="tx2"/>
              </a:solidFill>
            </a:endParaRPr>
          </a:p>
          <a:p>
            <a:pPr lvl="1" indent="-342900" algn="justLow" rt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ar-KW" sz="2400" dirty="0" smtClean="0">
                <a:solidFill>
                  <a:schemeClr val="tx2"/>
                </a:solidFill>
              </a:rPr>
              <a:t>عضو </a:t>
            </a:r>
            <a:r>
              <a:rPr lang="ar-KW" sz="2400" dirty="0">
                <a:solidFill>
                  <a:schemeClr val="tx2"/>
                </a:solidFill>
              </a:rPr>
              <a:t>قد سبقت الموافقة </a:t>
            </a:r>
            <a:r>
              <a:rPr lang="ar-KW" sz="2400" dirty="0" smtClean="0">
                <a:solidFill>
                  <a:schemeClr val="tx2"/>
                </a:solidFill>
              </a:rPr>
              <a:t>على ترشيحه من </a:t>
            </a:r>
            <a:r>
              <a:rPr lang="ar-KW" sz="2400" dirty="0">
                <a:solidFill>
                  <a:schemeClr val="tx2"/>
                </a:solidFill>
              </a:rPr>
              <a:t>قبل هيئة </a:t>
            </a:r>
            <a:r>
              <a:rPr lang="ar-KW" sz="2400" dirty="0" smtClean="0">
                <a:solidFill>
                  <a:schemeClr val="tx2"/>
                </a:solidFill>
              </a:rPr>
              <a:t>أسواق المال وتم انتخابه </a:t>
            </a:r>
            <a:r>
              <a:rPr lang="ar-KW" sz="2400" dirty="0">
                <a:solidFill>
                  <a:schemeClr val="tx2"/>
                </a:solidFill>
              </a:rPr>
              <a:t>كعضو احتياط.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8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 smtClean="0">
              <a:solidFill>
                <a:schemeClr val="tx2"/>
              </a:solidFill>
            </a:endParaRP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 startAt="3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</a:rPr>
              <a:t>أولاً: الإعلان عن فتح باب الترشح </a:t>
            </a: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لعضوية</a:t>
            </a:r>
            <a:b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</a:b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مجلس </a:t>
            </a:r>
            <a:r>
              <a:rPr lang="ar-KW" sz="2800" b="1" dirty="0">
                <a:solidFill>
                  <a:schemeClr val="tx2"/>
                </a:solidFill>
                <a:latin typeface="Sakkal Majalla" pitchFamily="2" charset="-78"/>
              </a:rPr>
              <a:t>إدارة الشخص المرخص </a:t>
            </a:r>
            <a:r>
              <a:rPr lang="ar-KW" sz="2800" b="1" dirty="0" smtClean="0">
                <a:solidFill>
                  <a:schemeClr val="tx2"/>
                </a:solidFill>
                <a:latin typeface="Sakkal Majalla" pitchFamily="2" charset="-78"/>
              </a:rPr>
              <a:t>له</a:t>
            </a:r>
            <a:endParaRPr lang="ar-KW" sz="2800" b="1" dirty="0">
              <a:solidFill>
                <a:schemeClr val="tx2"/>
              </a:solidFill>
              <a:latin typeface="Sakkal Majalla" pitchFamily="2" charset="-7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772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ثانياً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: التقدم للهيئة بطلبات الترشح 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justLow" rtl="1" fontAlgn="base">
              <a:spcAft>
                <a:spcPct val="0"/>
              </a:spcAft>
              <a:buNone/>
            </a:pPr>
            <a:r>
              <a:rPr lang="ar-KW" dirty="0" smtClean="0">
                <a:solidFill>
                  <a:schemeClr val="tx2"/>
                </a:solidFill>
              </a:rPr>
              <a:t>ترسل </a:t>
            </a:r>
            <a:r>
              <a:rPr lang="ar-KW" dirty="0">
                <a:solidFill>
                  <a:schemeClr val="tx2"/>
                </a:solidFill>
              </a:rPr>
              <a:t>جميع طلبات </a:t>
            </a:r>
            <a:r>
              <a:rPr lang="ar-KW" dirty="0" smtClean="0">
                <a:solidFill>
                  <a:schemeClr val="tx2"/>
                </a:solidFill>
              </a:rPr>
              <a:t>الترشح لعضوية </a:t>
            </a:r>
            <a:r>
              <a:rPr lang="ar-KW" dirty="0">
                <a:solidFill>
                  <a:schemeClr val="tx2"/>
                </a:solidFill>
              </a:rPr>
              <a:t>مجلس الإدارة إلى هيئة أسواق المال وفق النموذج المرفق </a:t>
            </a:r>
            <a:r>
              <a:rPr lang="ar-KW" dirty="0" smtClean="0">
                <a:solidFill>
                  <a:schemeClr val="tx2"/>
                </a:solidFill>
              </a:rPr>
              <a:t>في التعليمات </a:t>
            </a:r>
            <a:r>
              <a:rPr lang="ar-KW" dirty="0">
                <a:solidFill>
                  <a:schemeClr val="tx2"/>
                </a:solidFill>
              </a:rPr>
              <a:t>رقم (</a:t>
            </a:r>
            <a:r>
              <a:rPr lang="ar-KW" dirty="0" smtClean="0">
                <a:solidFill>
                  <a:schemeClr val="tx2"/>
                </a:solidFill>
              </a:rPr>
              <a:t>هـ.أ.م/ق.ر/ح.ش/2013/1</a:t>
            </a:r>
            <a:r>
              <a:rPr lang="ar-KW" dirty="0">
                <a:solidFill>
                  <a:schemeClr val="tx2"/>
                </a:solidFill>
              </a:rPr>
              <a:t>) بشأن قواعد الكفاءة والنزاهة بكتاب </a:t>
            </a:r>
            <a:r>
              <a:rPr lang="ar-KW" dirty="0" smtClean="0">
                <a:solidFill>
                  <a:schemeClr val="tx2"/>
                </a:solidFill>
              </a:rPr>
              <a:t>متضمناً الآتي:</a:t>
            </a:r>
          </a:p>
          <a:p>
            <a:pPr marL="400050" lvl="1" indent="0" algn="justLow" rtl="1" fontAlgn="base">
              <a:spcAft>
                <a:spcPct val="0"/>
              </a:spcAft>
              <a:buNone/>
            </a:pPr>
            <a:endParaRPr lang="ar-KW" sz="300" dirty="0">
              <a:solidFill>
                <a:schemeClr val="tx2"/>
              </a:solidFill>
            </a:endParaRP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أسباب </a:t>
            </a:r>
            <a:r>
              <a:rPr lang="ar-KW" sz="2400" dirty="0">
                <a:solidFill>
                  <a:schemeClr val="tx2"/>
                </a:solidFill>
              </a:rPr>
              <a:t>رغبة الشخص المرخص له </a:t>
            </a:r>
            <a:r>
              <a:rPr lang="ar-KW" sz="2400" dirty="0" smtClean="0">
                <a:solidFill>
                  <a:schemeClr val="tx2"/>
                </a:solidFill>
              </a:rPr>
              <a:t>لفتح باب الترشح.</a:t>
            </a:r>
            <a:endParaRPr lang="ar-KW" sz="2400" dirty="0">
              <a:solidFill>
                <a:schemeClr val="tx2"/>
              </a:solidFill>
            </a:endParaRP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جدول </a:t>
            </a:r>
            <a:r>
              <a:rPr lang="ar-KW" sz="2400" dirty="0">
                <a:solidFill>
                  <a:schemeClr val="tx2"/>
                </a:solidFill>
              </a:rPr>
              <a:t>يوضح عدد المرشحين </a:t>
            </a:r>
            <a:r>
              <a:rPr lang="ar-KW" sz="2400" dirty="0" smtClean="0">
                <a:solidFill>
                  <a:schemeClr val="tx2"/>
                </a:solidFill>
              </a:rPr>
              <a:t>وأسماءهم </a:t>
            </a:r>
            <a:r>
              <a:rPr lang="ar-KW" sz="2400" dirty="0">
                <a:solidFill>
                  <a:schemeClr val="tx2"/>
                </a:solidFill>
              </a:rPr>
              <a:t>واسم الشخص الاعتباري الذي يمثله إن وجد.</a:t>
            </a: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تعهد بأن الشخص المرخص له استلم جميع طلبات الترشح خلال فترة الأسبوعين كما هو منصوص عليه بالقرار رقم (24) لسنة 2013.</a:t>
            </a:r>
          </a:p>
          <a:p>
            <a:pPr marL="857250" lvl="1" indent="-457200" algn="justLow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>
                <a:solidFill>
                  <a:schemeClr val="tx2"/>
                </a:solidFill>
              </a:rPr>
              <a:t>صورة عن الإعلانات المنشورة.</a:t>
            </a: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72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  <a:cs typeface="Arial"/>
              </a:rPr>
              <a:t>ثانياً</a:t>
            </a:r>
            <a:r>
              <a:rPr lang="ar-KW" sz="3200" b="1" dirty="0">
                <a:solidFill>
                  <a:schemeClr val="tx2"/>
                </a:solidFill>
                <a:latin typeface="Sakkal Majalla" pitchFamily="2" charset="-78"/>
                <a:cs typeface="Arial"/>
              </a:rPr>
              <a:t>: التقدم للهيئة بطلبات الترشح 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r>
              <a:rPr lang="ar-KW" b="1" u="sng" dirty="0" smtClean="0">
                <a:solidFill>
                  <a:srgbClr val="1F497D"/>
                </a:solidFill>
              </a:rPr>
              <a:t>ملاحظات: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تعبئة </a:t>
            </a:r>
            <a:r>
              <a:rPr lang="ar-KW" sz="2400" dirty="0">
                <a:solidFill>
                  <a:schemeClr val="tx2"/>
                </a:solidFill>
              </a:rPr>
              <a:t>جميع صفحات نموذج الكفاءة والنزاهة.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إرفاق </a:t>
            </a:r>
            <a:r>
              <a:rPr lang="ar-KW" sz="2400" dirty="0">
                <a:solidFill>
                  <a:schemeClr val="tx2"/>
                </a:solidFill>
              </a:rPr>
              <a:t>جميع </a:t>
            </a:r>
            <a:r>
              <a:rPr lang="ar-KW" sz="2400" dirty="0" smtClean="0">
                <a:solidFill>
                  <a:schemeClr val="tx2"/>
                </a:solidFill>
              </a:rPr>
              <a:t>المستندات </a:t>
            </a:r>
            <a:r>
              <a:rPr lang="ar-KW" sz="2400" dirty="0">
                <a:solidFill>
                  <a:schemeClr val="tx2"/>
                </a:solidFill>
              </a:rPr>
              <a:t>المؤيدة</a:t>
            </a:r>
            <a:r>
              <a:rPr lang="ar-KW" sz="2400" dirty="0" smtClean="0">
                <a:solidFill>
                  <a:schemeClr val="tx2"/>
                </a:solidFill>
              </a:rPr>
              <a:t> </a:t>
            </a:r>
            <a:r>
              <a:rPr lang="ar-KW" sz="2400" dirty="0">
                <a:solidFill>
                  <a:schemeClr val="tx2"/>
                </a:solidFill>
              </a:rPr>
              <a:t>المعتمدة كما هو مذكور في </a:t>
            </a:r>
            <a:r>
              <a:rPr lang="ar-KW" sz="2400" dirty="0" smtClean="0">
                <a:solidFill>
                  <a:schemeClr val="tx2"/>
                </a:solidFill>
              </a:rPr>
              <a:t>أسفل </a:t>
            </a:r>
            <a:r>
              <a:rPr lang="ar-KW" sz="2400" dirty="0">
                <a:solidFill>
                  <a:schemeClr val="tx2"/>
                </a:solidFill>
              </a:rPr>
              <a:t>صفحات النموذج</a:t>
            </a:r>
            <a:r>
              <a:rPr lang="ar-KW" sz="2400" dirty="0" smtClean="0">
                <a:solidFill>
                  <a:schemeClr val="tx2"/>
                </a:solidFill>
              </a:rPr>
              <a:t>.</a:t>
            </a:r>
          </a:p>
          <a:p>
            <a:pPr marL="857250" lvl="1" indent="-457200" algn="just" rtl="1" fontAlgn="base">
              <a:spcAft>
                <a:spcPct val="0"/>
              </a:spcAft>
              <a:buFont typeface="+mj-lt"/>
              <a:buAutoNum type="arabicPeriod"/>
            </a:pPr>
            <a:r>
              <a:rPr lang="ar-KW" sz="2400" dirty="0" smtClean="0">
                <a:solidFill>
                  <a:schemeClr val="tx2"/>
                </a:solidFill>
              </a:rPr>
              <a:t>التأكد من مطابقة البيانات التي تم تعبئتها في النموذج </a:t>
            </a:r>
            <a:r>
              <a:rPr lang="ar-KW" sz="2400" dirty="0">
                <a:solidFill>
                  <a:schemeClr val="tx2"/>
                </a:solidFill>
              </a:rPr>
              <a:t>مع </a:t>
            </a:r>
            <a:r>
              <a:rPr lang="ar-KW" sz="2400" dirty="0" smtClean="0">
                <a:solidFill>
                  <a:schemeClr val="tx2"/>
                </a:solidFill>
              </a:rPr>
              <a:t>المستندات المرفقة.</a:t>
            </a:r>
            <a:endParaRPr lang="ar-KW" sz="24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200" b="1" u="sng" dirty="0">
              <a:solidFill>
                <a:srgbClr val="1F497D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ar-KW" sz="2000" dirty="0">
              <a:solidFill>
                <a:schemeClr val="tx2"/>
              </a:solidFill>
            </a:endParaRPr>
          </a:p>
          <a:p>
            <a:pPr marL="400050" lvl="1" indent="0" algn="just" rtl="1" fontAlgn="base">
              <a:spcAft>
                <a:spcPct val="0"/>
              </a:spcAft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lvl="0" indent="0" algn="just" fontAlgn="base">
              <a:spcAft>
                <a:spcPct val="0"/>
              </a:spcAft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91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17110</TotalTime>
  <Words>1007</Words>
  <Application>Microsoft Office PowerPoint</Application>
  <PresentationFormat>On-screen Show (4:3)</PresentationFormat>
  <Paragraphs>198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ورشة عمل </vt:lpstr>
      <vt:lpstr>مقدمــــــــة</vt:lpstr>
      <vt:lpstr>محتوى الورشة </vt:lpstr>
      <vt:lpstr>آلية الترشح لأعضاء مجلس الإدارة</vt:lpstr>
      <vt:lpstr>الإجراءات الخاصة بآلية الترشح  لأعضاء مجلس الإدارة</vt:lpstr>
      <vt:lpstr>أولاً: الإعلان عن فتح باب الترشح لعضوية مجلس إدارة الشخص المرخص له</vt:lpstr>
      <vt:lpstr>أولاً: الإعلان عن فتح باب الترشح لعضوية مجلس إدارة الشخص المرخص له</vt:lpstr>
      <vt:lpstr>ثانياً: التقدم للهيئة بطلبات الترشح </vt:lpstr>
      <vt:lpstr>ثانياً: التقدم للهيئة بطلبات الترشح </vt:lpstr>
      <vt:lpstr>ثالثاً: دراسة طلبات الترشح وإخطار الشخص المرخص له بقرار الهيئة </vt:lpstr>
      <vt:lpstr>رابعاً: التأشير في سجل الهيئة</vt:lpstr>
      <vt:lpstr>الوظائف واجبة التسجيل</vt:lpstr>
      <vt:lpstr>الوظائف واجبة التسجيل</vt:lpstr>
      <vt:lpstr>الإجراءات الخاصة بآلية التسجيل  للوظائف واجبة التسجيل</vt:lpstr>
      <vt:lpstr>أولاً: التقدم للهيئة بطلب ترشح  للوظائف واجبة التسجيل</vt:lpstr>
      <vt:lpstr>أولاً: التقدم للهيئة بطلب ترشح  للوظائف واجبة التسجيل</vt:lpstr>
      <vt:lpstr>ثانياً: دراسة طلب الترشح وإخطار الشخص المرخص له بقرار الهيئة </vt:lpstr>
      <vt:lpstr>ثالثاً: التقدم بطلب تعديل البيانات  لدى سجل الشخص المرخص له</vt:lpstr>
      <vt:lpstr>شــكــراً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Sawsan Awadah</cp:lastModifiedBy>
  <cp:revision>141</cp:revision>
  <cp:lastPrinted>2015-04-19T10:38:37Z</cp:lastPrinted>
  <dcterms:created xsi:type="dcterms:W3CDTF">2014-09-25T11:33:14Z</dcterms:created>
  <dcterms:modified xsi:type="dcterms:W3CDTF">2015-04-19T10:38:58Z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8b7f2750-21b4-4c47-939c-f52894735a0d</vt:lpwstr>
  </property>
  <property fmtid="{D5CDD505-2E9C-101B-9397-08002B2CF9AE}" pid="3" name="CMAClassification">
    <vt:lpwstr>Internal</vt:lpwstr>
  </property>
</Properties>
</file>